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iwVHp38IC4MT94GU/oxSUizuOz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28F3E0-DA1F-4263-BCA9-4AC3EA782454}">
  <a:tblStyle styleId="{7E28F3E0-DA1F-4263-BCA9-4AC3EA782454}" styleName="Table_0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b4811216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b481121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2b4811216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2b481121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2b48e7e20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g12b48e7e209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2b48e7e209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2b48e7e20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2b48112160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2b4811216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40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Google Shape;13;p40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40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40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40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40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40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0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0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0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0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0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0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0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0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0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0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0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0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0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" name="Google Shape;32;p40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Google Shape;33;p40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0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0"/>
          <p:cNvSpPr txBox="1"/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  <a:defRPr sz="5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" type="subTitle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b="0" sz="180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/>
        </p:txBody>
      </p:sp>
      <p:sp>
        <p:nvSpPr>
          <p:cNvPr id="38" name="Google Shape;38;p40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5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2" name="Google Shape;272;p51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1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1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1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1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1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1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1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1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1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1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1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1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1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1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1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1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1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1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1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1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5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94" name="Google Shape;294;p5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51"/>
          <p:cNvSpPr txBox="1"/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1" type="body"/>
          </p:nvPr>
        </p:nvSpPr>
        <p:spPr>
          <a:xfrm rot="5400000">
            <a:off x="5618955" y="285747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51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1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52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304" name="Google Shape;304;p52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2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2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2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2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2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2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2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2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2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2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52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26" name="Google Shape;326;p5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52"/>
          <p:cNvSpPr txBox="1"/>
          <p:nvPr>
            <p:ph type="title"/>
          </p:nvPr>
        </p:nvSpPr>
        <p:spPr>
          <a:xfrm rot="5400000">
            <a:off x="8329814" y="1827549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52"/>
          <p:cNvSpPr txBox="1"/>
          <p:nvPr>
            <p:ph idx="1" type="body"/>
          </p:nvPr>
        </p:nvSpPr>
        <p:spPr>
          <a:xfrm rot="5400000">
            <a:off x="1308407" y="292785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331" name="Google Shape;331;p52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2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2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42" name="Google Shape;342;p43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3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3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3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3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3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3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3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3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3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3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3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3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3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3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3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3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4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4" name="Google Shape;364;p4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43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3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369" name="Google Shape;369;p43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3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3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Google Shape;43;p41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1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1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1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1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1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1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1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1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1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1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1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1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1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1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1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1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1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1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1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1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4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Google Shape;65;p4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41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4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5" name="Google Shape;75;p44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4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4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4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4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4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4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4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4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4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4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4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4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4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4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4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4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4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4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44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5" name="Google Shape;95;p44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4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4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44"/>
          <p:cNvSpPr txBox="1"/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Calibri"/>
              <a:buNone/>
              <a:defRPr sz="4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4"/>
          <p:cNvSpPr txBox="1"/>
          <p:nvPr>
            <p:ph idx="1" type="body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44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4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4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5" name="Google Shape;105;p45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5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5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5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5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5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5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5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5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45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27" name="Google Shape;127;p4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45"/>
          <p:cNvSpPr txBox="1"/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5"/>
          <p:cNvSpPr txBox="1"/>
          <p:nvPr>
            <p:ph idx="1" type="body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2" type="body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5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5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8" name="Google Shape;138;p46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6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6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6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6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6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6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6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6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6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6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6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6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6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6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6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6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6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6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6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6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4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60" name="Google Shape;160;p4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46"/>
          <p:cNvSpPr txBox="1"/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6"/>
          <p:cNvSpPr txBox="1"/>
          <p:nvPr>
            <p:ph idx="1" type="body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9pPr>
          </a:lstStyle>
          <a:p/>
        </p:txBody>
      </p:sp>
      <p:sp>
        <p:nvSpPr>
          <p:cNvPr id="165" name="Google Shape;165;p46"/>
          <p:cNvSpPr txBox="1"/>
          <p:nvPr>
            <p:ph idx="2" type="body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66" name="Google Shape;166;p46"/>
          <p:cNvSpPr txBox="1"/>
          <p:nvPr>
            <p:ph idx="3" type="body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9pPr>
          </a:lstStyle>
          <a:p/>
        </p:txBody>
      </p:sp>
      <p:sp>
        <p:nvSpPr>
          <p:cNvPr id="167" name="Google Shape;167;p46"/>
          <p:cNvSpPr txBox="1"/>
          <p:nvPr>
            <p:ph idx="4" type="body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68" name="Google Shape;168;p46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6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3" name="Google Shape;173;p47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7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7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7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7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7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7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7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7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7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7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7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7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7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7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7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7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7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7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7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47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95" name="Google Shape;195;p4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47"/>
          <p:cNvSpPr txBox="1"/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7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7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7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8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8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4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8" name="Google Shape;208;p49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9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9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9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9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9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9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9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9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9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9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9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9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9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9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9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9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9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9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9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9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49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0" name="Google Shape;230;p4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9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49"/>
          <p:cNvSpPr txBox="1"/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  <a:defRPr sz="32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9"/>
          <p:cNvSpPr txBox="1"/>
          <p:nvPr>
            <p:ph idx="1" type="body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235" name="Google Shape;235;p49"/>
          <p:cNvSpPr txBox="1"/>
          <p:nvPr>
            <p:ph idx="2" type="body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/>
        </p:txBody>
      </p:sp>
      <p:sp>
        <p:nvSpPr>
          <p:cNvPr id="236" name="Google Shape;236;p49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9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9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50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41" name="Google Shape;241;p50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0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0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0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0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0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0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0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0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0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0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0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0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0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0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0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0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0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0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0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261" name="Google Shape;261;p50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0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0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50"/>
          <p:cNvSpPr/>
          <p:nvPr>
            <p:ph idx="2" type="pic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sp>
      <p:sp>
        <p:nvSpPr>
          <p:cNvPr id="265" name="Google Shape;265;p50"/>
          <p:cNvSpPr txBox="1"/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  <a:defRPr sz="36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50"/>
          <p:cNvSpPr txBox="1"/>
          <p:nvPr>
            <p:ph idx="1" type="body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/>
        </p:txBody>
      </p:sp>
      <p:sp>
        <p:nvSpPr>
          <p:cNvPr id="267" name="Google Shape;267;p50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50"/>
          <p:cNvSpPr txBox="1"/>
          <p:nvPr>
            <p:ph idx="11" type="ftr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0"/>
          <p:cNvSpPr txBox="1"/>
          <p:nvPr>
            <p:ph idx="12" type="sldNum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036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26389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2419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242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242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242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242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242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39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39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036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26389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2419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242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242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242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242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242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37" name="Google Shape;337;p42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38" name="Google Shape;338;p42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39" name="Google Shape;339;p42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2.nycourts.gov/pretrial-release-data-33136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"/>
          <p:cNvSpPr txBox="1"/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rPr lang="en-US"/>
              <a:t>Bail Bond Project</a:t>
            </a:r>
            <a:endParaRPr/>
          </a:p>
        </p:txBody>
      </p:sp>
      <p:sp>
        <p:nvSpPr>
          <p:cNvPr id="377" name="Google Shape;377;p1"/>
          <p:cNvSpPr txBox="1"/>
          <p:nvPr>
            <p:ph idx="1" type="subTitle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-US"/>
              <a:t>Hannah Laper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/>
              <a:t>Venkatesh Rudrappa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/>
              <a:t>Tara Bhardvaj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10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96" name="Google Shape;596;p10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10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16" name="Google Shape;616;p10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10"/>
          <p:cNvSpPr/>
          <p:nvPr/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620" name="Google Shape;620;p10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1" name="Google Shape;621;p10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10"/>
          <p:cNvSpPr txBox="1"/>
          <p:nvPr>
            <p:ph type="title"/>
          </p:nvPr>
        </p:nvSpPr>
        <p:spPr>
          <a:xfrm>
            <a:off x="1378425" y="5199797"/>
            <a:ext cx="9435152" cy="789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Predicting if bail will be set</a:t>
            </a:r>
            <a:endParaRPr/>
          </a:p>
        </p:txBody>
      </p:sp>
      <p:pic>
        <p:nvPicPr>
          <p:cNvPr descr="Old wrinkled hands with some coins" id="641" name="Google Shape;641;p10"/>
          <p:cNvPicPr preferRelativeResize="0"/>
          <p:nvPr/>
        </p:nvPicPr>
        <p:blipFill rotWithShape="1">
          <a:blip r:embed="rId3">
            <a:alphaModFix/>
          </a:blip>
          <a:srcRect b="32847" l="0" r="0" t="4990"/>
          <a:stretch/>
        </p:blipFill>
        <p:spPr>
          <a:xfrm>
            <a:off x="20" y="10"/>
            <a:ext cx="12191980" cy="5058947"/>
          </a:xfrm>
          <a:custGeom>
            <a:rect b="b" l="l" r="r" t="t"/>
            <a:pathLst>
              <a:path extrusionOk="0" h="5058957" w="12192000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Bail Set Distribution</a:t>
            </a:r>
            <a:endParaRPr/>
          </a:p>
        </p:txBody>
      </p:sp>
      <p:pic>
        <p:nvPicPr>
          <p:cNvPr id="647" name="Google Shape;64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578" y="1655359"/>
            <a:ext cx="5182781" cy="354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1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3" name="Google Shape;653;p12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12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73" name="Google Shape;673;p12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1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78" name="Google Shape;678;p12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697" name="Google Shape;697;p12"/>
          <p:cNvGrpSpPr/>
          <p:nvPr/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98" name="Google Shape;698;p12"/>
            <p:cNvSpPr/>
            <p:nvPr/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9" name="Google Shape;699;p12"/>
            <p:cNvSpPr/>
            <p:nvPr/>
          </p:nvSpPr>
          <p:spPr>
            <a:xfrm rot="10800000">
              <a:off x="2514766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701" name="Google Shape;701;p12"/>
          <p:cNvSpPr txBox="1"/>
          <p:nvPr>
            <p:ph type="title"/>
          </p:nvPr>
        </p:nvSpPr>
        <p:spPr>
          <a:xfrm>
            <a:off x="895415" y="2075504"/>
            <a:ext cx="3654569" cy="20427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rPr lang="en-US" sz="5400"/>
              <a:t>Heatmap</a:t>
            </a:r>
            <a:endParaRPr/>
          </a:p>
        </p:txBody>
      </p:sp>
      <p:sp>
        <p:nvSpPr>
          <p:cNvPr id="702" name="Google Shape;702;p12"/>
          <p:cNvSpPr/>
          <p:nvPr/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Graphical user interface&#10;&#10;Description automatically generated" id="703" name="Google Shape;70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1727" y="320040"/>
            <a:ext cx="6071387" cy="622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b48112160_0_0"/>
          <p:cNvSpPr txBox="1"/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Baseline Model </a:t>
            </a:r>
            <a:endParaRPr/>
          </a:p>
        </p:txBody>
      </p:sp>
      <p:sp>
        <p:nvSpPr>
          <p:cNvPr id="709" name="Google Shape;709;g12b48112160_0_0"/>
          <p:cNvSpPr txBox="1"/>
          <p:nvPr>
            <p:ph idx="1" type="body"/>
          </p:nvPr>
        </p:nvSpPr>
        <p:spPr>
          <a:xfrm>
            <a:off x="5118447" y="803186"/>
            <a:ext cx="6282000" cy="524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67030" lvl="0" marL="457200" rtl="0" algn="l">
              <a:spcBef>
                <a:spcPts val="1000"/>
              </a:spcBef>
              <a:spcAft>
                <a:spcPts val="0"/>
              </a:spcAft>
              <a:buSzPts val="2180"/>
              <a:buChar char="▪"/>
            </a:pPr>
            <a:r>
              <a:rPr lang="en-US" sz="2000"/>
              <a:t>Normalize the dataset to have same </a:t>
            </a:r>
            <a:r>
              <a:rPr lang="en-US" sz="2000"/>
              <a:t>scaling</a:t>
            </a:r>
            <a:endParaRPr sz="2000"/>
          </a:p>
          <a:p>
            <a:pPr indent="-367030" lvl="0" marL="457200" rtl="0" algn="l">
              <a:spcBef>
                <a:spcPts val="0"/>
              </a:spcBef>
              <a:spcAft>
                <a:spcPts val="0"/>
              </a:spcAft>
              <a:buSzPts val="2180"/>
              <a:buChar char="▪"/>
            </a:pPr>
            <a:r>
              <a:rPr lang="en-US" sz="2000"/>
              <a:t>Split the tidy data as test and train 30% and 70% respectively</a:t>
            </a:r>
            <a:endParaRPr sz="2000"/>
          </a:p>
          <a:p>
            <a:pPr indent="-367030" lvl="0" marL="457200" rtl="0" algn="l">
              <a:spcBef>
                <a:spcPts val="0"/>
              </a:spcBef>
              <a:spcAft>
                <a:spcPts val="0"/>
              </a:spcAft>
              <a:buSzPts val="2180"/>
              <a:buChar char="▪"/>
            </a:pPr>
            <a:r>
              <a:rPr lang="en-US" sz="2000"/>
              <a:t>Fed the baseline model with the test and train dataset to have base accuracy score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Accuracy Score from Baseline Model: </a:t>
            </a:r>
            <a:r>
              <a:rPr b="1" lang="en-US" sz="2000"/>
              <a:t>71.18</a:t>
            </a:r>
            <a:r>
              <a:rPr lang="en-US" sz="2000"/>
              <a:t>%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715" name="Google Shape;715;p1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6" name="Google Shape;716;p13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803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737" name="Google Shape;737;p13"/>
          <p:cNvSpPr txBox="1"/>
          <p:nvPr>
            <p:ph type="title"/>
          </p:nvPr>
        </p:nvSpPr>
        <p:spPr>
          <a:xfrm>
            <a:off x="904877" y="795527"/>
            <a:ext cx="10488547" cy="1190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Logistic Regression</a:t>
            </a:r>
            <a:endParaRPr/>
          </a:p>
        </p:txBody>
      </p:sp>
      <p:sp>
        <p:nvSpPr>
          <p:cNvPr id="738" name="Google Shape;738;p13"/>
          <p:cNvSpPr/>
          <p:nvPr/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39" name="Google Shape;739;p13"/>
          <p:cNvSpPr txBox="1"/>
          <p:nvPr>
            <p:ph idx="1" type="body"/>
          </p:nvPr>
        </p:nvSpPr>
        <p:spPr>
          <a:xfrm>
            <a:off x="6380703" y="2228850"/>
            <a:ext cx="5028928" cy="3699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Accuracy: 0.7248589095261003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F1 Score: 0.8303502958922345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Precision: 0.7394217389063547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 Recall: 0.9467779720856567</a:t>
            </a:r>
            <a:endParaRPr/>
          </a:p>
        </p:txBody>
      </p:sp>
      <p:graphicFrame>
        <p:nvGraphicFramePr>
          <p:cNvPr id="740" name="Google Shape;740;p13"/>
          <p:cNvGraphicFramePr/>
          <p:nvPr/>
        </p:nvGraphicFramePr>
        <p:xfrm>
          <a:off x="1103257" y="27286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{7E28F3E0-DA1F-4263-BCA9-4AC3EA782454}</a:tableStyleId>
              </a:tblPr>
              <a:tblGrid>
                <a:gridCol w="2136825"/>
                <a:gridCol w="2490025"/>
              </a:tblGrid>
              <a:tr h="1597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u="none" cap="none" strike="noStrike"/>
                        <a:t>4391</a:t>
                      </a:r>
                      <a:endParaRPr/>
                    </a:p>
                  </a:txBody>
                  <a:tcPr marT="71050" marB="71050" marR="142100" marL="1421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Rockwell"/>
                        <a:buNone/>
                      </a:pPr>
                      <a:r>
                        <a:t/>
                      </a:r>
                      <a:endParaRPr sz="31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Rockwell"/>
                        <a:buNone/>
                      </a:pPr>
                      <a:r>
                        <a:rPr lang="en-US" sz="3100" u="none" cap="none" strike="noStrike"/>
                        <a:t>20224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100" u="none" cap="none" strike="noStrike"/>
                    </a:p>
                  </a:txBody>
                  <a:tcPr marT="71050" marB="71050" marR="142100" marL="142100" anchor="ctr">
                    <a:solidFill>
                      <a:srgbClr val="3477B2"/>
                    </a:solidFill>
                  </a:tcPr>
                </a:tc>
              </a:tr>
              <a:tr h="112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1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u="none" cap="none" strike="noStrike"/>
                        <a:t>3226</a:t>
                      </a:r>
                      <a:endParaRPr/>
                    </a:p>
                  </a:txBody>
                  <a:tcPr marT="71050" marB="71050" marR="142100" marL="142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u="none" cap="none" strike="noStrike"/>
                        <a:t>57388</a:t>
                      </a:r>
                      <a:endParaRPr/>
                    </a:p>
                  </a:txBody>
                  <a:tcPr marT="71050" marB="71050" marR="142100" marL="142100" anchor="ctr">
                    <a:solidFill>
                      <a:srgbClr val="374C8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4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746" name="Google Shape;746;p1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47" name="Google Shape;747;p14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803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768" name="Google Shape;768;p14"/>
          <p:cNvSpPr txBox="1"/>
          <p:nvPr>
            <p:ph type="title"/>
          </p:nvPr>
        </p:nvSpPr>
        <p:spPr>
          <a:xfrm>
            <a:off x="904877" y="795527"/>
            <a:ext cx="10488547" cy="1190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Gaussian Naive Bayes Model</a:t>
            </a:r>
            <a:endParaRPr/>
          </a:p>
        </p:txBody>
      </p:sp>
      <p:sp>
        <p:nvSpPr>
          <p:cNvPr id="769" name="Google Shape;769;p14"/>
          <p:cNvSpPr/>
          <p:nvPr/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70" name="Google Shape;770;p14"/>
          <p:cNvSpPr txBox="1"/>
          <p:nvPr>
            <p:ph idx="1" type="body"/>
          </p:nvPr>
        </p:nvSpPr>
        <p:spPr>
          <a:xfrm>
            <a:off x="6380703" y="2228850"/>
            <a:ext cx="5028928" cy="3699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Accuracy: 0.7104154689131633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F1 Score: 0.8173360865028085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Precision: 0.7411513630323611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Recall: 0.9109776619262877</a:t>
            </a:r>
            <a:endParaRPr/>
          </a:p>
        </p:txBody>
      </p:sp>
      <p:graphicFrame>
        <p:nvGraphicFramePr>
          <p:cNvPr id="771" name="Google Shape;771;p14"/>
          <p:cNvGraphicFramePr/>
          <p:nvPr/>
        </p:nvGraphicFramePr>
        <p:xfrm>
          <a:off x="1875100" y="28933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{7E28F3E0-DA1F-4263-BCA9-4AC3EA782454}</a:tableStyleId>
              </a:tblPr>
              <a:tblGrid>
                <a:gridCol w="1424975"/>
                <a:gridCol w="1658200"/>
              </a:tblGrid>
              <a:tr h="1196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 u="none" cap="none" strike="noStrike">
                          <a:solidFill>
                            <a:schemeClr val="lt1"/>
                          </a:solidFill>
                        </a:rPr>
                        <a:t>5330</a:t>
                      </a:r>
                      <a:endParaRPr/>
                    </a:p>
                  </a:txBody>
                  <a:tcPr marT="75625" marB="75625" marR="151275" marL="151275" anchor="ctr">
                    <a:solidFill>
                      <a:srgbClr val="C3B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Rockwell"/>
                        <a:buNone/>
                      </a:pPr>
                      <a:r>
                        <a:rPr b="1" lang="en-US" sz="3300" u="none" cap="none" strike="noStrike">
                          <a:solidFill>
                            <a:schemeClr val="lt1"/>
                          </a:solidFill>
                        </a:rPr>
                        <a:t>19285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75625" marB="75625" marR="151275" marL="151275" anchor="ctr">
                    <a:solidFill>
                      <a:srgbClr val="3477B2"/>
                    </a:solidFill>
                  </a:tcPr>
                </a:tc>
              </a:tr>
              <a:tr h="1196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3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 u="none" cap="none" strike="noStrike">
                          <a:solidFill>
                            <a:schemeClr val="lt1"/>
                          </a:solidFill>
                        </a:rPr>
                        <a:t>5396</a:t>
                      </a:r>
                      <a:endParaRPr/>
                    </a:p>
                  </a:txBody>
                  <a:tcPr marT="75625" marB="75625" marR="151275" marL="151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 u="none" cap="none" strike="noStrike">
                          <a:solidFill>
                            <a:schemeClr val="lt1"/>
                          </a:solidFill>
                        </a:rPr>
                        <a:t>55218</a:t>
                      </a:r>
                      <a:endParaRPr/>
                    </a:p>
                  </a:txBody>
                  <a:tcPr marT="75625" marB="75625" marR="151275" marL="151275" anchor="ctr">
                    <a:solidFill>
                      <a:srgbClr val="374C8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5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777" name="Google Shape;777;p1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78" name="Google Shape;778;p15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803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799" name="Google Shape;799;p15"/>
          <p:cNvSpPr txBox="1"/>
          <p:nvPr>
            <p:ph type="title"/>
          </p:nvPr>
        </p:nvSpPr>
        <p:spPr>
          <a:xfrm>
            <a:off x="904877" y="795527"/>
            <a:ext cx="10488547" cy="1190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k-Nearest Neighbors Classifier Model</a:t>
            </a:r>
            <a:endParaRPr/>
          </a:p>
        </p:txBody>
      </p:sp>
      <p:sp>
        <p:nvSpPr>
          <p:cNvPr id="800" name="Google Shape;800;p15"/>
          <p:cNvSpPr/>
          <p:nvPr/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01" name="Google Shape;801;p15"/>
          <p:cNvSpPr txBox="1"/>
          <p:nvPr>
            <p:ph idx="1" type="body"/>
          </p:nvPr>
        </p:nvSpPr>
        <p:spPr>
          <a:xfrm>
            <a:off x="6380703" y="2228850"/>
            <a:ext cx="5028928" cy="3699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Accuracy: 0.7639418507784909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F1 Score: 0.8438511389654236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Precision: 0.7967492781873342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b="0" i="0" lang="en-US">
                <a:latin typeface="Courier New"/>
                <a:ea typeface="Courier New"/>
                <a:cs typeface="Courier New"/>
                <a:sym typeface="Courier New"/>
              </a:rPr>
              <a:t>Recall: 0.8968720097667205</a:t>
            </a:r>
            <a:endParaRPr/>
          </a:p>
        </p:txBody>
      </p:sp>
      <p:graphicFrame>
        <p:nvGraphicFramePr>
          <p:cNvPr id="802" name="Google Shape;802;p15"/>
          <p:cNvGraphicFramePr/>
          <p:nvPr/>
        </p:nvGraphicFramePr>
        <p:xfrm>
          <a:off x="1103257" y="27294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{7E28F3E0-DA1F-4263-BCA9-4AC3EA782454}</a:tableStyleId>
              </a:tblPr>
              <a:tblGrid>
                <a:gridCol w="2137075"/>
                <a:gridCol w="2489800"/>
              </a:tblGrid>
              <a:tr h="1596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10747</a:t>
                      </a:r>
                      <a:endParaRPr/>
                    </a:p>
                  </a:txBody>
                  <a:tcPr marT="71050" marB="71050" marR="142125" marL="1421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Rockwell"/>
                        <a:buNone/>
                      </a:pPr>
                      <a:r>
                        <a:t/>
                      </a:r>
                      <a:endParaRPr b="1" sz="31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Rockwell"/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13868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71050" marB="71050" marR="142125" marL="142125" anchor="ctr">
                    <a:solidFill>
                      <a:srgbClr val="3477B2"/>
                    </a:solidFill>
                  </a:tcPr>
                </a:tc>
              </a:tr>
              <a:tr h="1123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1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6251</a:t>
                      </a:r>
                      <a:endParaRPr/>
                    </a:p>
                  </a:txBody>
                  <a:tcPr marT="71050" marB="71050" marR="142125" marL="142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54363</a:t>
                      </a:r>
                      <a:endParaRPr/>
                    </a:p>
                  </a:txBody>
                  <a:tcPr marT="71050" marB="71050" marR="142125" marL="142125" anchor="ctr">
                    <a:solidFill>
                      <a:srgbClr val="374C8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808" name="Google Shape;808;p16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809" name="Google Shape;809;p16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0" name="Google Shape;83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440" y="643467"/>
            <a:ext cx="9731119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2b48112160_0_5"/>
          <p:cNvSpPr txBox="1"/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 after parameter tuning </a:t>
            </a:r>
            <a:endParaRPr/>
          </a:p>
        </p:txBody>
      </p:sp>
      <p:sp>
        <p:nvSpPr>
          <p:cNvPr id="836" name="Google Shape;836;g12b48112160_0_5"/>
          <p:cNvSpPr txBox="1"/>
          <p:nvPr>
            <p:ph idx="1" type="body"/>
          </p:nvPr>
        </p:nvSpPr>
        <p:spPr>
          <a:xfrm>
            <a:off x="5118447" y="803186"/>
            <a:ext cx="6282000" cy="524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sfbs</a:t>
            </a:r>
            <a:endParaRPr/>
          </a:p>
        </p:txBody>
      </p:sp>
      <p:pic>
        <p:nvPicPr>
          <p:cNvPr id="837" name="Google Shape;837;g12b4811216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100" y="1772475"/>
            <a:ext cx="6132700" cy="28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p17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43" name="Google Shape;843;p17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17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3" name="Google Shape;863;p17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867" name="Google Shape;867;p17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68" name="Google Shape;868;p17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17"/>
          <p:cNvSpPr/>
          <p:nvPr/>
        </p:nvSpPr>
        <p:spPr>
          <a:xfrm rot="-668471">
            <a:off x="2173916" y="2448612"/>
            <a:ext cx="4418757" cy="4259609"/>
          </a:xfrm>
          <a:custGeom>
            <a:rect b="b" l="l" r="r" t="t"/>
            <a:pathLst>
              <a:path extrusionOk="0" h="4344781" w="450711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88" name="Google Shape;888;p17"/>
          <p:cNvSpPr/>
          <p:nvPr/>
        </p:nvSpPr>
        <p:spPr>
          <a:xfrm>
            <a:off x="2354579" y="691977"/>
            <a:ext cx="7761923" cy="5343064"/>
          </a:xfrm>
          <a:custGeom>
            <a:rect b="b" l="l" r="r" t="t"/>
            <a:pathLst>
              <a:path extrusionOk="0" h="5450297" w="7817532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89" name="Google Shape;889;p17"/>
          <p:cNvSpPr txBox="1"/>
          <p:nvPr>
            <p:ph type="title"/>
          </p:nvPr>
        </p:nvSpPr>
        <p:spPr>
          <a:xfrm>
            <a:off x="2616277" y="2061838"/>
            <a:ext cx="6959446" cy="1662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800"/>
              <a:buFont typeface="Calibri"/>
              <a:buNone/>
            </a:pPr>
            <a:r>
              <a:rPr lang="en-US" sz="4800"/>
              <a:t>Predicting Bail Amount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"/>
          <p:cNvSpPr/>
          <p:nvPr/>
        </p:nvSpPr>
        <p:spPr>
          <a:xfrm>
            <a:off x="0" y="-1"/>
            <a:ext cx="12192000" cy="68692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383" name="Google Shape;383;p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4" name="Google Shape;384;p2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"/>
          <p:cNvSpPr/>
          <p:nvPr/>
        </p:nvSpPr>
        <p:spPr>
          <a:xfrm>
            <a:off x="1923665" y="0"/>
            <a:ext cx="10268336" cy="68692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06" name="Google Shape;406;p2"/>
          <p:cNvSpPr txBox="1"/>
          <p:nvPr>
            <p:ph type="title"/>
          </p:nvPr>
        </p:nvSpPr>
        <p:spPr>
          <a:xfrm>
            <a:off x="2880485" y="841375"/>
            <a:ext cx="6230857" cy="123057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What is Bond?</a:t>
            </a:r>
            <a:endParaRPr/>
          </a:p>
        </p:txBody>
      </p:sp>
      <p:sp>
        <p:nvSpPr>
          <p:cNvPr id="407" name="Google Shape;407;p2"/>
          <p:cNvSpPr/>
          <p:nvPr/>
        </p:nvSpPr>
        <p:spPr>
          <a:xfrm rot="5400000">
            <a:off x="1797903" y="954813"/>
            <a:ext cx="300774" cy="25928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08" name="Google Shape;408;p2"/>
          <p:cNvSpPr txBox="1"/>
          <p:nvPr>
            <p:ph idx="1" type="body"/>
          </p:nvPr>
        </p:nvSpPr>
        <p:spPr>
          <a:xfrm>
            <a:off x="2364421" y="1630914"/>
            <a:ext cx="9397528" cy="2054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60"/>
              <a:buChar char="▪"/>
            </a:pPr>
            <a:r>
              <a:rPr lang="en-US" sz="1600"/>
              <a:t>Bail, or bond, refers to the fee or condition by which someone who has been arrested is allowed to leave jail as they await a trial or hearing. (ABA)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Char char="▪"/>
            </a:pPr>
            <a:r>
              <a:rPr lang="en-US" sz="1600"/>
              <a:t>Bail is determined at arraignment which is when the charges are first read, and bail is set.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Char char="▪"/>
            </a:pPr>
            <a:r>
              <a:rPr lang="en-US" sz="1600"/>
              <a:t>Bail can be revised at a bail hearing which is held after an arraignment. A defendant can have multiple bail hearings. </a:t>
            </a:r>
            <a:endParaRPr/>
          </a:p>
          <a:p>
            <a:pPr indent="-11684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t/>
            </a:r>
            <a:endParaRPr sz="1600"/>
          </a:p>
        </p:txBody>
      </p:sp>
      <p:pic>
        <p:nvPicPr>
          <p:cNvPr descr="Handcuffs outline" id="409" name="Google Shape;4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4885" y="474214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dge male outline" id="410" name="Google Shape;4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2755" y="466689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ales of justice with solid fill" id="411" name="Google Shape;4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4152" y="4686883"/>
            <a:ext cx="1177375" cy="94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il with solid fill" id="412" name="Google Shape;41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6269" y="4671002"/>
            <a:ext cx="1066223" cy="1066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il with solid fill" id="413" name="Google Shape;41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93255" y="56191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ey outline" id="414" name="Google Shape;41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4574" y="382774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outline" id="415" name="Google Shape;41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14139" y="4671002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2"/>
          <p:cNvCxnSpPr>
            <a:stCxn id="409" idx="3"/>
            <a:endCxn id="412" idx="1"/>
          </p:cNvCxnSpPr>
          <p:nvPr/>
        </p:nvCxnSpPr>
        <p:spPr>
          <a:xfrm>
            <a:off x="3279285" y="5199344"/>
            <a:ext cx="597000" cy="4800"/>
          </a:xfrm>
          <a:prstGeom prst="straightConnector1">
            <a:avLst/>
          </a:prstGeom>
          <a:noFill/>
          <a:ln cap="flat" cmpd="sng" w="9525">
            <a:solidFill>
              <a:srgbClr val="4661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7" name="Google Shape;417;p2"/>
          <p:cNvCxnSpPr/>
          <p:nvPr/>
        </p:nvCxnSpPr>
        <p:spPr>
          <a:xfrm>
            <a:off x="4942492" y="5204113"/>
            <a:ext cx="881660" cy="11126"/>
          </a:xfrm>
          <a:prstGeom prst="straightConnector1">
            <a:avLst/>
          </a:prstGeom>
          <a:noFill/>
          <a:ln cap="flat" cmpd="sng" w="9525">
            <a:solidFill>
              <a:srgbClr val="4661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8" name="Google Shape;418;p2"/>
          <p:cNvCxnSpPr>
            <a:endCxn id="414" idx="1"/>
          </p:cNvCxnSpPr>
          <p:nvPr/>
        </p:nvCxnSpPr>
        <p:spPr>
          <a:xfrm flipH="1" rot="10800000">
            <a:off x="7012674" y="4284944"/>
            <a:ext cx="381900" cy="934500"/>
          </a:xfrm>
          <a:prstGeom prst="straightConnector1">
            <a:avLst/>
          </a:prstGeom>
          <a:noFill/>
          <a:ln cap="flat" cmpd="sng" w="9525">
            <a:solidFill>
              <a:srgbClr val="4661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9" name="Google Shape;419;p2"/>
          <p:cNvCxnSpPr>
            <a:stCxn id="411" idx="3"/>
            <a:endCxn id="413" idx="1"/>
          </p:cNvCxnSpPr>
          <p:nvPr/>
        </p:nvCxnSpPr>
        <p:spPr>
          <a:xfrm>
            <a:off x="7001527" y="5159979"/>
            <a:ext cx="391800" cy="916500"/>
          </a:xfrm>
          <a:prstGeom prst="straightConnector1">
            <a:avLst/>
          </a:prstGeom>
          <a:noFill/>
          <a:ln cap="flat" cmpd="sng" w="9525">
            <a:solidFill>
              <a:srgbClr val="4661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" name="Google Shape;420;p2"/>
          <p:cNvCxnSpPr>
            <a:stCxn id="413" idx="3"/>
            <a:endCxn id="410" idx="1"/>
          </p:cNvCxnSpPr>
          <p:nvPr/>
        </p:nvCxnSpPr>
        <p:spPr>
          <a:xfrm flipH="1" rot="10800000">
            <a:off x="8307655" y="5124198"/>
            <a:ext cx="765000" cy="952200"/>
          </a:xfrm>
          <a:prstGeom prst="straightConnector1">
            <a:avLst/>
          </a:prstGeom>
          <a:noFill/>
          <a:ln cap="flat" cmpd="sng" w="9525">
            <a:solidFill>
              <a:srgbClr val="4661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1" name="Google Shape;421;p2"/>
          <p:cNvCxnSpPr>
            <a:stCxn id="414" idx="3"/>
            <a:endCxn id="410" idx="1"/>
          </p:cNvCxnSpPr>
          <p:nvPr/>
        </p:nvCxnSpPr>
        <p:spPr>
          <a:xfrm>
            <a:off x="8308974" y="4284944"/>
            <a:ext cx="763800" cy="839100"/>
          </a:xfrm>
          <a:prstGeom prst="straightConnector1">
            <a:avLst/>
          </a:prstGeom>
          <a:noFill/>
          <a:ln cap="flat" cmpd="sng" w="9525">
            <a:solidFill>
              <a:srgbClr val="4661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2" name="Google Shape;422;p2"/>
          <p:cNvCxnSpPr>
            <a:stCxn id="410" idx="0"/>
            <a:endCxn id="414" idx="0"/>
          </p:cNvCxnSpPr>
          <p:nvPr/>
        </p:nvCxnSpPr>
        <p:spPr>
          <a:xfrm flipH="1" rot="5400000">
            <a:off x="8271305" y="3408244"/>
            <a:ext cx="839100" cy="1678200"/>
          </a:xfrm>
          <a:prstGeom prst="curvedConnector3">
            <a:avLst>
              <a:gd fmla="val 127250" name="adj1"/>
            </a:avLst>
          </a:prstGeom>
          <a:noFill/>
          <a:ln cap="flat" cmpd="sng" w="9525">
            <a:solidFill>
              <a:srgbClr val="4661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3" name="Google Shape;423;p2"/>
          <p:cNvCxnSpPr>
            <a:stCxn id="424" idx="2"/>
            <a:endCxn id="413" idx="2"/>
          </p:cNvCxnSpPr>
          <p:nvPr/>
        </p:nvCxnSpPr>
        <p:spPr>
          <a:xfrm rot="5400000">
            <a:off x="8420732" y="5534157"/>
            <a:ext cx="429000" cy="1569600"/>
          </a:xfrm>
          <a:prstGeom prst="curvedConnector3">
            <a:avLst>
              <a:gd fmla="val 153319" name="adj1"/>
            </a:avLst>
          </a:prstGeom>
          <a:noFill/>
          <a:ln cap="flat" cmpd="sng" w="9525">
            <a:solidFill>
              <a:srgbClr val="4661A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5" name="Google Shape;425;p2"/>
          <p:cNvSpPr/>
          <p:nvPr/>
        </p:nvSpPr>
        <p:spPr>
          <a:xfrm>
            <a:off x="9972918" y="4840747"/>
            <a:ext cx="1141220" cy="7171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33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26" name="Google Shape;426;p2"/>
          <p:cNvSpPr txBox="1"/>
          <p:nvPr/>
        </p:nvSpPr>
        <p:spPr>
          <a:xfrm>
            <a:off x="2364421" y="4423021"/>
            <a:ext cx="11862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Arrest</a:t>
            </a:r>
            <a:endParaRPr/>
          </a:p>
        </p:txBody>
      </p:sp>
      <p:sp>
        <p:nvSpPr>
          <p:cNvPr id="427" name="Google Shape;427;p2"/>
          <p:cNvSpPr txBox="1"/>
          <p:nvPr/>
        </p:nvSpPr>
        <p:spPr>
          <a:xfrm>
            <a:off x="3849606" y="4218572"/>
            <a:ext cx="11862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Transfer to jail</a:t>
            </a:r>
            <a:endParaRPr/>
          </a:p>
        </p:txBody>
      </p:sp>
      <p:sp>
        <p:nvSpPr>
          <p:cNvPr id="428" name="Google Shape;428;p2"/>
          <p:cNvSpPr txBox="1"/>
          <p:nvPr/>
        </p:nvSpPr>
        <p:spPr>
          <a:xfrm>
            <a:off x="5578885" y="5672212"/>
            <a:ext cx="1588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Arraignment</a:t>
            </a:r>
            <a:endParaRPr/>
          </a:p>
        </p:txBody>
      </p:sp>
      <p:sp>
        <p:nvSpPr>
          <p:cNvPr id="429" name="Google Shape;429;p2"/>
          <p:cNvSpPr txBox="1"/>
          <p:nvPr/>
        </p:nvSpPr>
        <p:spPr>
          <a:xfrm>
            <a:off x="7112940" y="3761986"/>
            <a:ext cx="570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Bail</a:t>
            </a:r>
            <a:endParaRPr/>
          </a:p>
        </p:txBody>
      </p:sp>
      <p:sp>
        <p:nvSpPr>
          <p:cNvPr id="430" name="Google Shape;430;p2"/>
          <p:cNvSpPr txBox="1"/>
          <p:nvPr/>
        </p:nvSpPr>
        <p:spPr>
          <a:xfrm>
            <a:off x="7320900" y="5471403"/>
            <a:ext cx="11160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 Bond</a:t>
            </a:r>
            <a:endParaRPr/>
          </a:p>
        </p:txBody>
      </p:sp>
      <p:sp>
        <p:nvSpPr>
          <p:cNvPr id="424" name="Google Shape;424;p2"/>
          <p:cNvSpPr txBox="1"/>
          <p:nvPr/>
        </p:nvSpPr>
        <p:spPr>
          <a:xfrm>
            <a:off x="8826897" y="5458126"/>
            <a:ext cx="11862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Bail Hearing</a:t>
            </a:r>
            <a:endParaRPr/>
          </a:p>
        </p:txBody>
      </p:sp>
      <p:sp>
        <p:nvSpPr>
          <p:cNvPr id="431" name="Google Shape;431;p2"/>
          <p:cNvSpPr txBox="1"/>
          <p:nvPr/>
        </p:nvSpPr>
        <p:spPr>
          <a:xfrm>
            <a:off x="10734482" y="5579749"/>
            <a:ext cx="14697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Preliminary Hearing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332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19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0" name="Google Shape;900;p19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19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20" name="Google Shape;920;p19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3" name="Google Shape;923;p19"/>
          <p:cNvSpPr/>
          <p:nvPr/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924" name="Google Shape;924;p19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25" name="Google Shape;925;p19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4" name="Google Shape;944;p19"/>
          <p:cNvSpPr txBox="1"/>
          <p:nvPr>
            <p:ph type="title"/>
          </p:nvPr>
        </p:nvSpPr>
        <p:spPr>
          <a:xfrm>
            <a:off x="1378425" y="5199797"/>
            <a:ext cx="9435152" cy="789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Bail Amount Distribution</a:t>
            </a:r>
            <a:endParaRPr/>
          </a:p>
        </p:txBody>
      </p:sp>
      <p:sp>
        <p:nvSpPr>
          <p:cNvPr id="945" name="Google Shape;945;p19"/>
          <p:cNvSpPr/>
          <p:nvPr/>
        </p:nvSpPr>
        <p:spPr>
          <a:xfrm>
            <a:off x="0" y="0"/>
            <a:ext cx="12192000" cy="5058957"/>
          </a:xfrm>
          <a:custGeom>
            <a:rect b="b" l="l" r="r" t="t"/>
            <a:pathLst>
              <a:path extrusionOk="0" h="5058957" w="12192000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946" name="Google Shape;9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870021"/>
            <a:ext cx="5295896" cy="334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867" y="1200919"/>
            <a:ext cx="5300660" cy="271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meline&#10;&#10;Description automatically generated" id="952" name="Google Shape;952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0" r="28887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1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Bail Amount vs. Bail Percentile </a:t>
            </a:r>
            <a:endParaRPr/>
          </a:p>
        </p:txBody>
      </p:sp>
      <p:pic>
        <p:nvPicPr>
          <p:cNvPr id="958" name="Google Shape;958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402" y="1926641"/>
            <a:ext cx="5999120" cy="423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2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Linear Regression Models</a:t>
            </a:r>
            <a:endParaRPr/>
          </a:p>
        </p:txBody>
      </p:sp>
      <p:sp>
        <p:nvSpPr>
          <p:cNvPr id="964" name="Google Shape;964;p22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Model 1: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Features: Crime, Race, Gender, Prior offenses, Age, Pretrials attended, Court ORI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R2: -220075292403263.6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MSE: 17912596437822.797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Model 2: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Features: Crime, Race, Gender, Court ORI,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R2: -1.3255014694133315e+22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MSE:1.103056599217445e+21 r2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Decision Tree Regressor</a:t>
            </a:r>
            <a:endParaRPr/>
          </a:p>
        </p:txBody>
      </p:sp>
      <p:sp>
        <p:nvSpPr>
          <p:cNvPr id="970" name="Google Shape;970;p23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Model 1: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Features: Crime, Race, Gender, Prior offenses, Age, Pretrials attended, Court ORI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R2: 0.17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MSE: 0.06718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Model 2: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Features: Crime, Race, Gender, Court ORI,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R2: 0.4411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MSE: 0.04568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K Neighbors Regression</a:t>
            </a:r>
            <a:endParaRPr/>
          </a:p>
        </p:txBody>
      </p:sp>
      <p:sp>
        <p:nvSpPr>
          <p:cNvPr id="976" name="Google Shape;976;p24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Model 1: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Features: Crime, Race, Gender, Prior offenses, Age, Pretrials attended, Court ORI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R2: 0.4407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MSE: 0.04557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Model 2: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Features: Crime, Race, Gender, Court ORI,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R2: 0.4525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MSE:0.04555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25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SVR</a:t>
            </a:r>
            <a:endParaRPr/>
          </a:p>
        </p:txBody>
      </p:sp>
      <p:sp>
        <p:nvSpPr>
          <p:cNvPr id="982" name="Google Shape;982;p25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Model 1: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Features: Crime, Race, Gender, Prior offenses, Age, Pretrials attended, Court ORI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R2: 0.5372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MSE: .03767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Model 2: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Features: Crime, Race, Gender, Court ORI,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R2: 0.5190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MSE:0.0401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6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 fontScale="90000"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ct val="100000"/>
              <a:buFont typeface="Calibri"/>
              <a:buNone/>
            </a:pPr>
            <a:r>
              <a:rPr lang="en-US"/>
              <a:t>Logistic Regression (Classification Model)</a:t>
            </a:r>
            <a:endParaRPr/>
          </a:p>
        </p:txBody>
      </p:sp>
      <p:sp>
        <p:nvSpPr>
          <p:cNvPr id="988" name="Google Shape;988;p26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Recall Score: 0.5045612114577632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F1 Score: 0.49323880937036235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Precision Score: 0.49304877929031826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Accuracy Score: 0.5045612114577632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27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94" name="Google Shape;994;p27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7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014" name="Google Shape;1014;p27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7" name="Google Shape;101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18" name="Google Shape;1018;p27"/>
          <p:cNvSpPr/>
          <p:nvPr/>
        </p:nvSpPr>
        <p:spPr>
          <a:xfrm rot="-263873">
            <a:off x="296272" y="1026251"/>
            <a:ext cx="7298578" cy="5088488"/>
          </a:xfrm>
          <a:custGeom>
            <a:rect b="b" l="l" r="r" t="t"/>
            <a:pathLst>
              <a:path extrusionOk="0" h="5450297" w="7817532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19" name="Google Shape;1019;p27"/>
          <p:cNvSpPr/>
          <p:nvPr/>
        </p:nvSpPr>
        <p:spPr>
          <a:xfrm rot="-2700000">
            <a:off x="3554541" y="-619573"/>
            <a:ext cx="9016699" cy="8033868"/>
          </a:xfrm>
          <a:custGeom>
            <a:rect b="b" l="l" r="r" t="t"/>
            <a:pathLst>
              <a:path extrusionOk="0" h="8033868" w="9016699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20" name="Google Shape;1020;p27"/>
          <p:cNvSpPr txBox="1"/>
          <p:nvPr>
            <p:ph type="title"/>
          </p:nvPr>
        </p:nvSpPr>
        <p:spPr>
          <a:xfrm>
            <a:off x="4786184" y="1771135"/>
            <a:ext cx="6450227" cy="3714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</a:rPr>
              <a:t>Predicting Non monetary Bail Conditions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How is Bail Determined?</a:t>
            </a:r>
            <a:endParaRPr/>
          </a:p>
        </p:txBody>
      </p:sp>
      <p:sp>
        <p:nvSpPr>
          <p:cNvPr id="437" name="Google Shape;437;p3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Bail is determined using the following factors: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Risk of defendant returning to court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Danger to community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Type of Alleged Crime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Char char="▪"/>
            </a:pPr>
            <a:r>
              <a:rPr lang="en-US"/>
              <a:t>Likelihood of defendant fleeing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Bail Amount is determined by affordability ( in some jurisdictions), along with deterrent factor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NMR conditions are determined using facts of case and granted in cases where they are likely to be followed. </a:t>
            </a:r>
            <a:endParaRPr/>
          </a:p>
        </p:txBody>
      </p:sp>
      <p:sp>
        <p:nvSpPr>
          <p:cNvPr id="438" name="Google Shape;438;p3"/>
          <p:cNvSpPr txBox="1"/>
          <p:nvPr/>
        </p:nvSpPr>
        <p:spPr>
          <a:xfrm>
            <a:off x="3917093" y="5854100"/>
            <a:ext cx="737698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https://www.americanbar.org/groups/public_education/resources/law_related_education_network/how_courts_work/bail/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2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6" name="Google Shape;1026;p28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8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8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2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046" name="Google Shape;1046;p2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9" name="Google Shape;1049;p28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050" name="Google Shape;1050;p2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51" name="Google Shape;1051;p28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070" name="Google Shape;1070;p28"/>
          <p:cNvSpPr/>
          <p:nvPr/>
        </p:nvSpPr>
        <p:spPr>
          <a:xfrm>
            <a:off x="-2680" y="-6706"/>
            <a:ext cx="6749049" cy="68711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071" name="Google Shape;107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574" y="662559"/>
            <a:ext cx="6106932" cy="554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28"/>
          <p:cNvGrpSpPr/>
          <p:nvPr/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1073" name="Google Shape;1073;p28"/>
            <p:cNvSpPr/>
            <p:nvPr/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74" name="Google Shape;1074;p28"/>
            <p:cNvSpPr/>
            <p:nvPr/>
          </p:nvSpPr>
          <p:spPr>
            <a:xfrm rot="10800000">
              <a:off x="2514766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076" name="Google Shape;1076;p28"/>
          <p:cNvSpPr txBox="1"/>
          <p:nvPr>
            <p:ph type="title"/>
          </p:nvPr>
        </p:nvSpPr>
        <p:spPr>
          <a:xfrm>
            <a:off x="7650643" y="2075504"/>
            <a:ext cx="3654569" cy="20427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600"/>
              <a:buFont typeface="Calibri"/>
              <a:buNone/>
            </a:pPr>
            <a:r>
              <a:rPr lang="en-US" sz="4600"/>
              <a:t>Percentage of NMR cases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29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82" name="Google Shape;1082;p29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9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9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9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9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9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9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9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9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9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9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29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102" name="Google Shape;1102;p29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9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29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106" name="Google Shape;1106;p29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07" name="Google Shape;1107;p29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08" name="Google Shape;1108;p29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09" name="Google Shape;1109;p29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3" name="Google Shape;1113;p29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19" name="Google Shape;1119;p29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20" name="Google Shape;1120;p29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21" name="Google Shape;1121;p29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22" name="Google Shape;1122;p29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23" name="Google Shape;1123;p29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24" name="Google Shape;1124;p29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1126" name="Google Shape;1126;p29"/>
          <p:cNvGrpSpPr/>
          <p:nvPr/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127" name="Google Shape;1127;p29"/>
            <p:cNvSpPr/>
            <p:nvPr/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28" name="Google Shape;1128;p29"/>
            <p:cNvSpPr/>
            <p:nvPr/>
          </p:nvSpPr>
          <p:spPr>
            <a:xfrm rot="10800000">
              <a:off x="2514766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130" name="Google Shape;1130;p29"/>
          <p:cNvSpPr txBox="1"/>
          <p:nvPr>
            <p:ph type="title"/>
          </p:nvPr>
        </p:nvSpPr>
        <p:spPr>
          <a:xfrm>
            <a:off x="895415" y="2075504"/>
            <a:ext cx="3654569" cy="20427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rPr lang="en-US" sz="5400"/>
              <a:t>NMR By Gender</a:t>
            </a:r>
            <a:endParaRPr/>
          </a:p>
        </p:txBody>
      </p:sp>
      <p:sp>
        <p:nvSpPr>
          <p:cNvPr id="1131" name="Google Shape;1131;p29"/>
          <p:cNvSpPr/>
          <p:nvPr/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132" name="Google Shape;1132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7262" y="1275355"/>
            <a:ext cx="6120318" cy="4316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0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NMR By Race </a:t>
            </a:r>
            <a:endParaRPr/>
          </a:p>
        </p:txBody>
      </p:sp>
      <p:pic>
        <p:nvPicPr>
          <p:cNvPr id="1138" name="Google Shape;1138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2166" y="803275"/>
            <a:ext cx="5193605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144" name="Google Shape;1144;p3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45" name="Google Shape;1145;p31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803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166" name="Google Shape;1166;p31"/>
          <p:cNvSpPr txBox="1"/>
          <p:nvPr>
            <p:ph type="title"/>
          </p:nvPr>
        </p:nvSpPr>
        <p:spPr>
          <a:xfrm>
            <a:off x="904877" y="795527"/>
            <a:ext cx="10488547" cy="1190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Logistic Regression</a:t>
            </a:r>
            <a:endParaRPr/>
          </a:p>
        </p:txBody>
      </p:sp>
      <p:sp>
        <p:nvSpPr>
          <p:cNvPr id="1167" name="Google Shape;1167;p31"/>
          <p:cNvSpPr/>
          <p:nvPr/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C7CD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168" name="Google Shape;1168;p31"/>
          <p:cNvPicPr preferRelativeResize="0"/>
          <p:nvPr/>
        </p:nvPicPr>
        <p:blipFill rotWithShape="1">
          <a:blip r:embed="rId3">
            <a:alphaModFix/>
          </a:blip>
          <a:srcRect b="5469" l="0" r="-1" t="0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710" y="3126580"/>
            <a:ext cx="5810622" cy="183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Google Shape;1174;p3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75" name="Google Shape;1175;p32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4" name="Google Shape;1194;p32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195" name="Google Shape;1195;p32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3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199" name="Google Shape;1199;p3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00" name="Google Shape;1200;p32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1219" name="Google Shape;1219;p32"/>
          <p:cNvGrpSpPr/>
          <p:nvPr/>
        </p:nvGrpSpPr>
        <p:grpSpPr>
          <a:xfrm>
            <a:off x="1759693" y="4745716"/>
            <a:ext cx="8845667" cy="1771275"/>
            <a:chOff x="1669293" y="3893141"/>
            <a:chExt cx="8845667" cy="1771275"/>
          </a:xfrm>
        </p:grpSpPr>
        <p:sp>
          <p:nvSpPr>
            <p:cNvPr id="1220" name="Google Shape;1220;p3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222" name="Google Shape;1222;p32"/>
          <p:cNvSpPr txBox="1"/>
          <p:nvPr>
            <p:ph type="title"/>
          </p:nvPr>
        </p:nvSpPr>
        <p:spPr>
          <a:xfrm>
            <a:off x="1759811" y="5120600"/>
            <a:ext cx="8672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700"/>
              <a:buFont typeface="Calibri"/>
              <a:buNone/>
            </a:pPr>
            <a:r>
              <a:rPr lang="en-US" sz="3700"/>
              <a:t>Naïve Bayes</a:t>
            </a:r>
            <a:endParaRPr/>
          </a:p>
        </p:txBody>
      </p:sp>
      <p:sp>
        <p:nvSpPr>
          <p:cNvPr id="1223" name="Google Shape;1223;p32"/>
          <p:cNvSpPr/>
          <p:nvPr/>
        </p:nvSpPr>
        <p:spPr>
          <a:xfrm>
            <a:off x="1381925" y="463075"/>
            <a:ext cx="9930600" cy="39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Table&#10;&#10;Description automatically generated" id="1224" name="Google Shape;12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900" y="1596837"/>
            <a:ext cx="4892675" cy="159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emap chart&#10;&#10;Description automatically generated with medium confidence" id="1225" name="Google Shape;1225;p3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1850" y="714001"/>
            <a:ext cx="4386000" cy="33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33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31" name="Google Shape;1231;p33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33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51" name="Google Shape;1251;p33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3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255" name="Google Shape;1255;p33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56" name="Google Shape;1256;p33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1275" name="Google Shape;1275;p33"/>
          <p:cNvGrpSpPr/>
          <p:nvPr/>
        </p:nvGrpSpPr>
        <p:grpSpPr>
          <a:xfrm>
            <a:off x="1673168" y="4707966"/>
            <a:ext cx="8845667" cy="1771275"/>
            <a:chOff x="1669293" y="3893141"/>
            <a:chExt cx="8845667" cy="1771275"/>
          </a:xfrm>
        </p:grpSpPr>
        <p:sp>
          <p:nvSpPr>
            <p:cNvPr id="1276" name="Google Shape;1276;p33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278" name="Google Shape;1278;p33"/>
          <p:cNvSpPr txBox="1"/>
          <p:nvPr>
            <p:ph type="title"/>
          </p:nvPr>
        </p:nvSpPr>
        <p:spPr>
          <a:xfrm>
            <a:off x="1759711" y="5060762"/>
            <a:ext cx="8672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KNN</a:t>
            </a:r>
            <a:endParaRPr/>
          </a:p>
        </p:txBody>
      </p:sp>
      <p:sp>
        <p:nvSpPr>
          <p:cNvPr id="1279" name="Google Shape;1279;p33"/>
          <p:cNvSpPr/>
          <p:nvPr/>
        </p:nvSpPr>
        <p:spPr>
          <a:xfrm>
            <a:off x="1670251" y="749748"/>
            <a:ext cx="9443700" cy="368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80" name="Google Shape;12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699" y="1896425"/>
            <a:ext cx="4777124" cy="15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1850" y="926150"/>
            <a:ext cx="4110475" cy="31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34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87" name="Google Shape;1287;p34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34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307" name="Google Shape;1307;p34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34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311" name="Google Shape;1311;p34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12" name="Google Shape;1312;p34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1331" name="Google Shape;1331;p34"/>
          <p:cNvGrpSpPr/>
          <p:nvPr/>
        </p:nvGrpSpPr>
        <p:grpSpPr>
          <a:xfrm>
            <a:off x="1673168" y="4686991"/>
            <a:ext cx="8845667" cy="1771275"/>
            <a:chOff x="1669293" y="3893141"/>
            <a:chExt cx="8845667" cy="1771275"/>
          </a:xfrm>
        </p:grpSpPr>
        <p:sp>
          <p:nvSpPr>
            <p:cNvPr id="1332" name="Google Shape;1332;p34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334" name="Google Shape;1334;p34"/>
          <p:cNvSpPr txBox="1"/>
          <p:nvPr>
            <p:ph type="title"/>
          </p:nvPr>
        </p:nvSpPr>
        <p:spPr>
          <a:xfrm>
            <a:off x="1754186" y="4687000"/>
            <a:ext cx="8672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700"/>
              <a:buFont typeface="Calibri"/>
              <a:buNone/>
            </a:pPr>
            <a:r>
              <a:rPr lang="en-US" sz="3700"/>
              <a:t>Random Forest</a:t>
            </a:r>
            <a:endParaRPr/>
          </a:p>
        </p:txBody>
      </p:sp>
      <p:sp>
        <p:nvSpPr>
          <p:cNvPr id="1335" name="Google Shape;1335;p34"/>
          <p:cNvSpPr/>
          <p:nvPr/>
        </p:nvSpPr>
        <p:spPr>
          <a:xfrm>
            <a:off x="1468676" y="904100"/>
            <a:ext cx="9513000" cy="33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36" name="Google Shape;13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4174" y="2006699"/>
            <a:ext cx="4688401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1875" y="1146950"/>
            <a:ext cx="3764700" cy="28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2" name="Google Shape;1342;p35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43" name="Google Shape;1343;p35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35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363" name="Google Shape;1363;p35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5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35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367" name="Google Shape;1367;p35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68" name="Google Shape;1368;p35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1387" name="Google Shape;1387;p35"/>
          <p:cNvGrpSpPr/>
          <p:nvPr/>
        </p:nvGrpSpPr>
        <p:grpSpPr>
          <a:xfrm>
            <a:off x="1673168" y="4510566"/>
            <a:ext cx="8845667" cy="1771275"/>
            <a:chOff x="1669293" y="3893141"/>
            <a:chExt cx="8845667" cy="1771275"/>
          </a:xfrm>
        </p:grpSpPr>
        <p:sp>
          <p:nvSpPr>
            <p:cNvPr id="1388" name="Google Shape;1388;p35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390" name="Google Shape;1390;p35"/>
          <p:cNvSpPr txBox="1"/>
          <p:nvPr>
            <p:ph type="title"/>
          </p:nvPr>
        </p:nvSpPr>
        <p:spPr>
          <a:xfrm>
            <a:off x="1754186" y="4745700"/>
            <a:ext cx="8672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Decision Tree </a:t>
            </a:r>
            <a:endParaRPr/>
          </a:p>
        </p:txBody>
      </p:sp>
      <p:sp>
        <p:nvSpPr>
          <p:cNvPr id="1391" name="Google Shape;1391;p35"/>
          <p:cNvSpPr/>
          <p:nvPr/>
        </p:nvSpPr>
        <p:spPr>
          <a:xfrm>
            <a:off x="1460851" y="744161"/>
            <a:ext cx="9270300" cy="34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92" name="Google Shape;13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4175" y="1764950"/>
            <a:ext cx="4795100" cy="15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9801" y="1345149"/>
            <a:ext cx="3608575" cy="27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36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399" name="Google Shape;1399;p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00" name="Google Shape;1400;p36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descr="Connecting lines and dots illustration" id="1421" name="Google Shape;1421;p36"/>
          <p:cNvPicPr preferRelativeResize="0"/>
          <p:nvPr/>
        </p:nvPicPr>
        <p:blipFill rotWithShape="1">
          <a:blip r:embed="rId3">
            <a:alphaModFix/>
          </a:blip>
          <a:srcRect b="-1" l="0" r="-1" t="6248"/>
          <a:stretch/>
        </p:blipFill>
        <p:spPr>
          <a:xfrm>
            <a:off x="20" y="227"/>
            <a:ext cx="121916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36"/>
          <p:cNvSpPr/>
          <p:nvPr/>
        </p:nvSpPr>
        <p:spPr>
          <a:xfrm>
            <a:off x="1674042" y="1186483"/>
            <a:ext cx="8843596" cy="505416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23" name="Google Shape;1423;p36"/>
          <p:cNvSpPr/>
          <p:nvPr/>
        </p:nvSpPr>
        <p:spPr>
          <a:xfrm>
            <a:off x="1669293" y="1776933"/>
            <a:ext cx="8845667" cy="3536419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24" name="Google Shape;1424;p36"/>
          <p:cNvSpPr txBox="1"/>
          <p:nvPr>
            <p:ph type="title"/>
          </p:nvPr>
        </p:nvSpPr>
        <p:spPr>
          <a:xfrm>
            <a:off x="2077181" y="2358391"/>
            <a:ext cx="2714952" cy="2453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Neural Network </a:t>
            </a:r>
            <a:endParaRPr/>
          </a:p>
        </p:txBody>
      </p:sp>
      <p:sp>
        <p:nvSpPr>
          <p:cNvPr id="1425" name="Google Shape;1425;p36"/>
          <p:cNvSpPr txBox="1"/>
          <p:nvPr>
            <p:ph idx="1" type="body"/>
          </p:nvPr>
        </p:nvSpPr>
        <p:spPr>
          <a:xfrm>
            <a:off x="5112160" y="1862274"/>
            <a:ext cx="5315742" cy="3368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solidFill>
                  <a:srgbClr val="FFFFFE"/>
                </a:solidFill>
              </a:rPr>
              <a:t>Epochs: 10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solidFill>
                  <a:srgbClr val="FFFFFE"/>
                </a:solidFill>
              </a:rPr>
              <a:t>Relu &gt; Relu&gt; sigmoid activation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solidFill>
                  <a:srgbClr val="FFFFFE"/>
                </a:solidFill>
              </a:rPr>
              <a:t>Test accuracy: </a:t>
            </a:r>
            <a:r>
              <a:rPr b="0" i="0" lang="en-US">
                <a:solidFill>
                  <a:srgbClr val="FFFFFE"/>
                </a:solidFill>
                <a:latin typeface="Courier New"/>
                <a:ea typeface="Courier New"/>
                <a:cs typeface="Courier New"/>
                <a:sym typeface="Courier New"/>
              </a:rPr>
              <a:t>0.9048</a:t>
            </a:r>
            <a:endParaRPr>
              <a:solidFill>
                <a:srgbClr val="FFFFFE"/>
              </a:solidFill>
            </a:endParaRPr>
          </a:p>
          <a:p>
            <a:pPr indent="-10287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>
              <a:solidFill>
                <a:srgbClr val="FFFFFE"/>
              </a:solidFill>
            </a:endParaRPr>
          </a:p>
        </p:txBody>
      </p:sp>
      <p:sp>
        <p:nvSpPr>
          <p:cNvPr id="1426" name="Google Shape;1426;p36"/>
          <p:cNvSpPr/>
          <p:nvPr/>
        </p:nvSpPr>
        <p:spPr>
          <a:xfrm rot="10800000">
            <a:off x="5892384" y="5313353"/>
            <a:ext cx="407233" cy="351063"/>
          </a:xfrm>
          <a:prstGeom prst="triangle">
            <a:avLst>
              <a:gd fmla="val 50000" name="adj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1" name="Google Shape;1431;g12b48e7e209_0_96"/>
          <p:cNvGrpSpPr/>
          <p:nvPr/>
        </p:nvGrpSpPr>
        <p:grpSpPr>
          <a:xfrm>
            <a:off x="-329674" y="-59376"/>
            <a:ext cx="12515851" cy="6923799"/>
            <a:chOff x="-329674" y="-51881"/>
            <a:chExt cx="12515851" cy="6923799"/>
          </a:xfrm>
        </p:grpSpPr>
        <p:sp>
          <p:nvSpPr>
            <p:cNvPr id="1432" name="Google Shape;1432;g12b48e7e209_0_96"/>
            <p:cNvSpPr/>
            <p:nvPr/>
          </p:nvSpPr>
          <p:spPr>
            <a:xfrm>
              <a:off x="-329674" y="1298404"/>
              <a:ext cx="9702801" cy="5573511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g12b48e7e209_0_96"/>
            <p:cNvSpPr/>
            <p:nvPr/>
          </p:nvSpPr>
          <p:spPr>
            <a:xfrm>
              <a:off x="670451" y="2018236"/>
              <a:ext cx="7373937" cy="4848891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g12b48e7e209_0_96"/>
            <p:cNvSpPr/>
            <p:nvPr/>
          </p:nvSpPr>
          <p:spPr>
            <a:xfrm>
              <a:off x="251351" y="1788400"/>
              <a:ext cx="8035927" cy="5083517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g12b48e7e209_0_96"/>
            <p:cNvSpPr/>
            <p:nvPr/>
          </p:nvSpPr>
          <p:spPr>
            <a:xfrm>
              <a:off x="-1061" y="549842"/>
              <a:ext cx="10334628" cy="6322076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g12b48e7e209_0_96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g12b48e7e209_0_96"/>
            <p:cNvSpPr/>
            <p:nvPr/>
          </p:nvSpPr>
          <p:spPr>
            <a:xfrm>
              <a:off x="-1061" y="-51881"/>
              <a:ext cx="11091860" cy="6923797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g12b48e7e209_0_96"/>
            <p:cNvSpPr/>
            <p:nvPr/>
          </p:nvSpPr>
          <p:spPr>
            <a:xfrm>
              <a:off x="5426601" y="5579"/>
              <a:ext cx="5788026" cy="6847185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g12b48e7e209_0_96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g12b48e7e209_0_96"/>
            <p:cNvSpPr/>
            <p:nvPr/>
          </p:nvSpPr>
          <p:spPr>
            <a:xfrm>
              <a:off x="5821889" y="5579"/>
              <a:ext cx="5587999" cy="6866338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g12b48e7e209_0_96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g12b48e7e209_0_96"/>
            <p:cNvSpPr/>
            <p:nvPr/>
          </p:nvSpPr>
          <p:spPr>
            <a:xfrm>
              <a:off x="6012389" y="5579"/>
              <a:ext cx="5497514" cy="6866338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g12b48e7e209_0_96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g12b48e7e209_0_96"/>
            <p:cNvSpPr/>
            <p:nvPr/>
          </p:nvSpPr>
          <p:spPr>
            <a:xfrm>
              <a:off x="6210826" y="790"/>
              <a:ext cx="5522914" cy="6871128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g12b48e7e209_0_96"/>
            <p:cNvSpPr/>
            <p:nvPr/>
          </p:nvSpPr>
          <p:spPr>
            <a:xfrm>
              <a:off x="6463239" y="5579"/>
              <a:ext cx="5413376" cy="6866338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g12b48e7e209_0_96"/>
            <p:cNvSpPr/>
            <p:nvPr/>
          </p:nvSpPr>
          <p:spPr>
            <a:xfrm>
              <a:off x="6877576" y="5579"/>
              <a:ext cx="5037138" cy="6861551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g12b48e7e209_0_96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g12b48e7e209_0_96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g12b48e7e209_0_96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g12b48e7e209_0_96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1" name="Google Shape;1451;g12b48e7e209_0_96"/>
          <p:cNvGrpSpPr/>
          <p:nvPr/>
        </p:nvGrpSpPr>
        <p:grpSpPr>
          <a:xfrm>
            <a:off x="1669293" y="1186483"/>
            <a:ext cx="8848449" cy="4477933"/>
            <a:chOff x="1669293" y="1186483"/>
            <a:chExt cx="8848449" cy="4477933"/>
          </a:xfrm>
        </p:grpSpPr>
        <p:sp>
          <p:nvSpPr>
            <p:cNvPr id="1452" name="Google Shape;1452;g12b48e7e209_0_96"/>
            <p:cNvSpPr/>
            <p:nvPr/>
          </p:nvSpPr>
          <p:spPr>
            <a:xfrm>
              <a:off x="1674042" y="1186483"/>
              <a:ext cx="8843700" cy="71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g12b48e7e209_0_96"/>
            <p:cNvSpPr/>
            <p:nvPr/>
          </p:nvSpPr>
          <p:spPr>
            <a:xfrm rot="10800000">
              <a:off x="5892517" y="5313416"/>
              <a:ext cx="407100" cy="3510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g12b48e7e209_0_96"/>
            <p:cNvSpPr/>
            <p:nvPr/>
          </p:nvSpPr>
          <p:spPr>
            <a:xfrm>
              <a:off x="1669293" y="1991156"/>
              <a:ext cx="8845800" cy="332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g12b48e7e209_0_96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456" name="Google Shape;1456;g12b48e7e209_0_96"/>
          <p:cNvGrpSpPr/>
          <p:nvPr/>
        </p:nvGrpSpPr>
        <p:grpSpPr>
          <a:xfrm>
            <a:off x="-329674" y="-59376"/>
            <a:ext cx="12515851" cy="6923799"/>
            <a:chOff x="-329674" y="-51881"/>
            <a:chExt cx="12515851" cy="6923799"/>
          </a:xfrm>
        </p:grpSpPr>
        <p:sp>
          <p:nvSpPr>
            <p:cNvPr id="1457" name="Google Shape;1457;g12b48e7e209_0_96"/>
            <p:cNvSpPr/>
            <p:nvPr/>
          </p:nvSpPr>
          <p:spPr>
            <a:xfrm>
              <a:off x="-329674" y="1298404"/>
              <a:ext cx="9702801" cy="5573511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58" name="Google Shape;1458;g12b48e7e209_0_96"/>
            <p:cNvSpPr/>
            <p:nvPr/>
          </p:nvSpPr>
          <p:spPr>
            <a:xfrm>
              <a:off x="670451" y="2018236"/>
              <a:ext cx="7373937" cy="4848891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59" name="Google Shape;1459;g12b48e7e209_0_96"/>
            <p:cNvSpPr/>
            <p:nvPr/>
          </p:nvSpPr>
          <p:spPr>
            <a:xfrm>
              <a:off x="251351" y="1788400"/>
              <a:ext cx="8035927" cy="5083517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0" name="Google Shape;1460;g12b48e7e209_0_96"/>
            <p:cNvSpPr/>
            <p:nvPr/>
          </p:nvSpPr>
          <p:spPr>
            <a:xfrm>
              <a:off x="-1061" y="549842"/>
              <a:ext cx="10334628" cy="6322076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1" name="Google Shape;1461;g12b48e7e209_0_96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2" name="Google Shape;1462;g12b48e7e209_0_96"/>
            <p:cNvSpPr/>
            <p:nvPr/>
          </p:nvSpPr>
          <p:spPr>
            <a:xfrm>
              <a:off x="-1061" y="-51881"/>
              <a:ext cx="11091860" cy="6923797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3" name="Google Shape;1463;g12b48e7e209_0_96"/>
            <p:cNvSpPr/>
            <p:nvPr/>
          </p:nvSpPr>
          <p:spPr>
            <a:xfrm>
              <a:off x="5426601" y="5579"/>
              <a:ext cx="5788026" cy="6847185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4" name="Google Shape;1464;g12b48e7e209_0_96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5" name="Google Shape;1465;g12b48e7e209_0_96"/>
            <p:cNvSpPr/>
            <p:nvPr/>
          </p:nvSpPr>
          <p:spPr>
            <a:xfrm>
              <a:off x="5821889" y="5579"/>
              <a:ext cx="5587999" cy="6866338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6" name="Google Shape;1466;g12b48e7e209_0_96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7" name="Google Shape;1467;g12b48e7e209_0_96"/>
            <p:cNvSpPr/>
            <p:nvPr/>
          </p:nvSpPr>
          <p:spPr>
            <a:xfrm>
              <a:off x="6012389" y="5579"/>
              <a:ext cx="5497514" cy="6866338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8" name="Google Shape;1468;g12b48e7e209_0_96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69" name="Google Shape;1469;g12b48e7e209_0_96"/>
            <p:cNvSpPr/>
            <p:nvPr/>
          </p:nvSpPr>
          <p:spPr>
            <a:xfrm>
              <a:off x="6210826" y="790"/>
              <a:ext cx="5522914" cy="6871128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70" name="Google Shape;1470;g12b48e7e209_0_96"/>
            <p:cNvSpPr/>
            <p:nvPr/>
          </p:nvSpPr>
          <p:spPr>
            <a:xfrm>
              <a:off x="6463239" y="5579"/>
              <a:ext cx="5413376" cy="6866338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71" name="Google Shape;1471;g12b48e7e209_0_96"/>
            <p:cNvSpPr/>
            <p:nvPr/>
          </p:nvSpPr>
          <p:spPr>
            <a:xfrm>
              <a:off x="6877576" y="5579"/>
              <a:ext cx="5037138" cy="6861551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72" name="Google Shape;1472;g12b48e7e209_0_96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73" name="Google Shape;1473;g12b48e7e209_0_96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74" name="Google Shape;1474;g12b48e7e209_0_96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75" name="Google Shape;1475;g12b48e7e209_0_96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1476" name="Google Shape;1476;g12b48e7e209_0_96"/>
          <p:cNvGrpSpPr/>
          <p:nvPr/>
        </p:nvGrpSpPr>
        <p:grpSpPr>
          <a:xfrm>
            <a:off x="1673093" y="5262254"/>
            <a:ext cx="8845800" cy="1595738"/>
            <a:chOff x="1669293" y="4068679"/>
            <a:chExt cx="8845800" cy="1595738"/>
          </a:xfrm>
        </p:grpSpPr>
        <p:sp>
          <p:nvSpPr>
            <p:cNvPr id="1477" name="Google Shape;1477;g12b48e7e209_0_96"/>
            <p:cNvSpPr/>
            <p:nvPr/>
          </p:nvSpPr>
          <p:spPr>
            <a:xfrm rot="10800000">
              <a:off x="5892517" y="5313416"/>
              <a:ext cx="407100" cy="3510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78" name="Google Shape;1478;g12b48e7e209_0_96"/>
            <p:cNvSpPr/>
            <p:nvPr/>
          </p:nvSpPr>
          <p:spPr>
            <a:xfrm>
              <a:off x="1669293" y="4068679"/>
              <a:ext cx="8845800" cy="142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479" name="Google Shape;1479;g12b48e7e209_0_96"/>
          <p:cNvSpPr txBox="1"/>
          <p:nvPr>
            <p:ph type="title"/>
          </p:nvPr>
        </p:nvSpPr>
        <p:spPr>
          <a:xfrm>
            <a:off x="1759811" y="5473425"/>
            <a:ext cx="8672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ct val="100000"/>
              <a:buFont typeface="Calibri"/>
              <a:buNone/>
            </a:pPr>
            <a:r>
              <a:rPr lang="en-US" sz="4600"/>
              <a:t>Percentage of NMR Conditions</a:t>
            </a:r>
            <a:endParaRPr/>
          </a:p>
        </p:txBody>
      </p:sp>
      <p:sp>
        <p:nvSpPr>
          <p:cNvPr id="1480" name="Google Shape;1480;g12b48e7e209_0_96"/>
          <p:cNvSpPr/>
          <p:nvPr/>
        </p:nvSpPr>
        <p:spPr>
          <a:xfrm>
            <a:off x="1460851" y="744161"/>
            <a:ext cx="9270300" cy="34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81" name="Google Shape;1481;g12b48e7e209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338" y="170450"/>
            <a:ext cx="8987324" cy="50917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Release Decisions </a:t>
            </a:r>
            <a:endParaRPr/>
          </a:p>
        </p:txBody>
      </p:sp>
      <p:grpSp>
        <p:nvGrpSpPr>
          <p:cNvPr id="444" name="Google Shape;444;p4"/>
          <p:cNvGrpSpPr/>
          <p:nvPr/>
        </p:nvGrpSpPr>
        <p:grpSpPr>
          <a:xfrm>
            <a:off x="5118447" y="808856"/>
            <a:ext cx="6281873" cy="5237281"/>
            <a:chOff x="0" y="5670"/>
            <a:chExt cx="6281873" cy="5237281"/>
          </a:xfrm>
        </p:grpSpPr>
        <p:sp>
          <p:nvSpPr>
            <p:cNvPr id="445" name="Google Shape;445;p4"/>
            <p:cNvSpPr/>
            <p:nvPr/>
          </p:nvSpPr>
          <p:spPr>
            <a:xfrm>
              <a:off x="0" y="5670"/>
              <a:ext cx="6281873" cy="1240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 txBox="1"/>
            <p:nvPr/>
          </p:nvSpPr>
          <p:spPr>
            <a:xfrm>
              <a:off x="60542" y="66212"/>
              <a:ext cx="6160789" cy="1119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ckwell"/>
                <a:buNone/>
              </a:pPr>
              <a:r>
                <a:rPr lang="en-US" sz="32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Remanded/ Held Without Bond</a:t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0" y="1338031"/>
              <a:ext cx="6281873" cy="1240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 txBox="1"/>
            <p:nvPr/>
          </p:nvSpPr>
          <p:spPr>
            <a:xfrm>
              <a:off x="60542" y="1398573"/>
              <a:ext cx="6160789" cy="1119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ckwell"/>
                <a:buNone/>
              </a:pPr>
              <a:r>
                <a:rPr lang="en-US" sz="32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Released on Bond </a:t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0" y="2670391"/>
              <a:ext cx="6281873" cy="1240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 txBox="1"/>
            <p:nvPr/>
          </p:nvSpPr>
          <p:spPr>
            <a:xfrm>
              <a:off x="60542" y="2730933"/>
              <a:ext cx="6160789" cy="1119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ckwell"/>
                <a:buNone/>
              </a:pPr>
              <a:r>
                <a:rPr lang="en-US" sz="32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Released on Non-monetary conditions </a:t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0" y="4002751"/>
              <a:ext cx="6281873" cy="1240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 txBox="1"/>
            <p:nvPr/>
          </p:nvSpPr>
          <p:spPr>
            <a:xfrm>
              <a:off x="60542" y="4063293"/>
              <a:ext cx="6160789" cy="1119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ckwell"/>
                <a:buNone/>
              </a:pPr>
              <a:r>
                <a:rPr lang="en-US" sz="32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Released on Recognizance </a:t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2b48e7e209_0_87"/>
          <p:cNvSpPr txBox="1"/>
          <p:nvPr>
            <p:ph type="title"/>
          </p:nvPr>
        </p:nvSpPr>
        <p:spPr>
          <a:xfrm>
            <a:off x="888625" y="2352025"/>
            <a:ext cx="3501300" cy="1801500"/>
          </a:xfrm>
          <a:prstGeom prst="rect">
            <a:avLst/>
          </a:prstGeom>
        </p:spPr>
        <p:txBody>
          <a:bodyPr anchorCtr="0" anchor="b" bIns="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Multi-Output Classification Models</a:t>
            </a:r>
            <a:endParaRPr/>
          </a:p>
        </p:txBody>
      </p:sp>
      <p:sp>
        <p:nvSpPr>
          <p:cNvPr id="1487" name="Google Shape;1487;g12b48e7e209_0_87"/>
          <p:cNvSpPr txBox="1"/>
          <p:nvPr>
            <p:ph idx="1" type="body"/>
          </p:nvPr>
        </p:nvSpPr>
        <p:spPr>
          <a:xfrm>
            <a:off x="5109983" y="802809"/>
            <a:ext cx="6275100" cy="525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*Neural Network: Epochs = 50; ReLu&gt;ReLu&gt; sigmoid activation</a:t>
            </a:r>
            <a:endParaRPr/>
          </a:p>
        </p:txBody>
      </p:sp>
      <p:sp>
        <p:nvSpPr>
          <p:cNvPr id="1488" name="Google Shape;1488;g12b48e7e209_0_87"/>
          <p:cNvSpPr txBox="1"/>
          <p:nvPr>
            <p:ph idx="2" type="body"/>
          </p:nvPr>
        </p:nvSpPr>
        <p:spPr>
          <a:xfrm>
            <a:off x="888631" y="4153536"/>
            <a:ext cx="3501300" cy="122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9" name="Google Shape;1489;g12b48e7e209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400" y="516125"/>
            <a:ext cx="5496774" cy="4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37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495" name="Google Shape;1495;p37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We can model whether people receive Bail using classification models.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We can model the likelihood of receiving an NMR release however it is difficult to predict what conditions may be imposed.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We cannot reliably model bail amounts without more information. Bail amounts range from $1 to $1 Billion.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The next steps of this project would be to create an interface that people could interact with to predict bail.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llow and blue symbols" id="1500" name="Google Shape;1500;p38"/>
          <p:cNvPicPr preferRelativeResize="0"/>
          <p:nvPr/>
        </p:nvPicPr>
        <p:blipFill rotWithShape="1">
          <a:blip r:embed="rId3">
            <a:alphaModFix/>
          </a:blip>
          <a:srcRect b="13561" l="0" r="0" t="1290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38"/>
          <p:cNvSpPr txBox="1"/>
          <p:nvPr>
            <p:ph type="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Calibri"/>
              <a:buNone/>
            </a:pPr>
            <a:r>
              <a:rPr lang="en-US" sz="5200">
                <a:solidFill>
                  <a:srgbClr val="FFFFFF"/>
                </a:solidFill>
              </a:rPr>
              <a:t>Questions, Comments, Concerns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2b48112160_1_1"/>
          <p:cNvSpPr txBox="1"/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g12b48112160_1_1"/>
          <p:cNvSpPr txBox="1"/>
          <p:nvPr>
            <p:ph idx="1" type="body"/>
          </p:nvPr>
        </p:nvSpPr>
        <p:spPr>
          <a:xfrm>
            <a:off x="5118447" y="803186"/>
            <a:ext cx="6282000" cy="524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8" name="Google Shape;1508;g12b48112160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58" name="Google Shape;458;p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59" name="Google Shape;459;p5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1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480" name="Google Shape;480;p5"/>
          <p:cNvSpPr txBox="1"/>
          <p:nvPr>
            <p:ph type="title"/>
          </p:nvPr>
        </p:nvSpPr>
        <p:spPr>
          <a:xfrm>
            <a:off x="1759287" y="798881"/>
            <a:ext cx="8673427" cy="1048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Research questions</a:t>
            </a:r>
            <a:endParaRPr/>
          </a:p>
        </p:txBody>
      </p:sp>
      <p:grpSp>
        <p:nvGrpSpPr>
          <p:cNvPr id="481" name="Google Shape;481;p5"/>
          <p:cNvGrpSpPr/>
          <p:nvPr/>
        </p:nvGrpSpPr>
        <p:grpSpPr>
          <a:xfrm>
            <a:off x="807722" y="2977260"/>
            <a:ext cx="10576557" cy="2202899"/>
            <a:chOff x="0" y="986284"/>
            <a:chExt cx="10576557" cy="2202899"/>
          </a:xfrm>
        </p:grpSpPr>
        <p:sp>
          <p:nvSpPr>
            <p:cNvPr id="482" name="Google Shape;482;p5"/>
            <p:cNvSpPr/>
            <p:nvPr/>
          </p:nvSpPr>
          <p:spPr>
            <a:xfrm>
              <a:off x="0" y="986284"/>
              <a:ext cx="2974656" cy="1888907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330517" y="1300276"/>
              <a:ext cx="2974656" cy="188890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 txBox="1"/>
            <p:nvPr/>
          </p:nvSpPr>
          <p:spPr>
            <a:xfrm>
              <a:off x="385841" y="1355600"/>
              <a:ext cx="2864008" cy="1778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ckwell"/>
                <a:buNone/>
              </a:pPr>
              <a:r>
                <a:rPr lang="en-US" sz="2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Can we predict whether bail will be set?</a:t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3635691" y="986284"/>
              <a:ext cx="2974656" cy="1888907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3966209" y="1300276"/>
              <a:ext cx="2974656" cy="188890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 txBox="1"/>
            <p:nvPr/>
          </p:nvSpPr>
          <p:spPr>
            <a:xfrm>
              <a:off x="4021533" y="1355600"/>
              <a:ext cx="2864008" cy="1778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ckwell"/>
                <a:buNone/>
              </a:pPr>
              <a:r>
                <a:rPr lang="en-US" sz="2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Can we predict the bail amount?</a:t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7271383" y="986284"/>
              <a:ext cx="2974656" cy="1888907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7601901" y="1300276"/>
              <a:ext cx="2974656" cy="188890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"/>
            <p:cNvSpPr txBox="1"/>
            <p:nvPr/>
          </p:nvSpPr>
          <p:spPr>
            <a:xfrm>
              <a:off x="7657225" y="1355600"/>
              <a:ext cx="2864008" cy="1778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ckwell"/>
                <a:buNone/>
              </a:pPr>
              <a:r>
                <a:rPr lang="en-US" sz="28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Can we predict the nonmonetary bail conditions?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96" name="Google Shape;496;p6"/>
          <p:cNvSpPr/>
          <p:nvPr/>
        </p:nvSpPr>
        <p:spPr>
          <a:xfrm rot="-263873">
            <a:off x="296272" y="1026251"/>
            <a:ext cx="7298578" cy="5088488"/>
          </a:xfrm>
          <a:custGeom>
            <a:rect b="b" l="l" r="r" t="t"/>
            <a:pathLst>
              <a:path extrusionOk="0" h="5450297" w="7817532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97" name="Google Shape;497;p6"/>
          <p:cNvSpPr/>
          <p:nvPr/>
        </p:nvSpPr>
        <p:spPr>
          <a:xfrm rot="-2700000">
            <a:off x="3554541" y="-619573"/>
            <a:ext cx="9016699" cy="8033868"/>
          </a:xfrm>
          <a:custGeom>
            <a:rect b="b" l="l" r="r" t="t"/>
            <a:pathLst>
              <a:path extrusionOk="0" h="8033868" w="9016699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98" name="Google Shape;498;p6"/>
          <p:cNvSpPr txBox="1"/>
          <p:nvPr>
            <p:ph type="title"/>
          </p:nvPr>
        </p:nvSpPr>
        <p:spPr>
          <a:xfrm>
            <a:off x="807720" y="2349925"/>
            <a:ext cx="2441894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</a:pPr>
            <a:r>
              <a:rPr lang="en-US" sz="3200"/>
              <a:t>Dataset</a:t>
            </a:r>
            <a:endParaRPr/>
          </a:p>
        </p:txBody>
      </p:sp>
      <p:sp>
        <p:nvSpPr>
          <p:cNvPr id="499" name="Google Shape;499;p6"/>
          <p:cNvSpPr txBox="1"/>
          <p:nvPr>
            <p:ph idx="1" type="body"/>
          </p:nvPr>
        </p:nvSpPr>
        <p:spPr>
          <a:xfrm>
            <a:off x="4846319" y="1111249"/>
            <a:ext cx="6554001" cy="4635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/>
              <a:t> NYC Pretrial Release data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/>
              <a:t>Source: NY Courts. Gov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0" i="0" lang="en-US" u="sng" strike="noStrike">
                <a:solidFill>
                  <a:schemeClr val="hlink"/>
                </a:solidFill>
                <a:hlinkClick r:id="rId3"/>
              </a:rPr>
              <a:t>https://ww2.nycourts.gov/pretrial-release-data-33136</a:t>
            </a:r>
            <a:endParaRPr b="0" i="0" u="sng" strike="noStrike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/>
              <a:t>Shape: (</a:t>
            </a:r>
            <a:r>
              <a:rPr i="0" lang="en-US"/>
              <a:t>283034, 108)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/>
              <a:t>Date Range: 1/1/2018 – 6/30/2021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/>
              <a:t>Fields: Race, Gender, Age, Release Decision,  Bond Amount, prior offenses</a:t>
            </a:r>
            <a:endParaRPr/>
          </a:p>
          <a:p>
            <a:pPr indent="-10287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05" name="Google Shape;505;p7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flat" cmpd="sng" w="22225">
            <a:solidFill>
              <a:srgbClr val="FF9A80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algn="ctr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27" name="Google Shape;5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082" y="643467"/>
            <a:ext cx="6963835" cy="557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162" y="-16685"/>
            <a:ext cx="12238638" cy="687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Top 10 Charges</a:t>
            </a:r>
            <a:endParaRPr/>
          </a:p>
        </p:txBody>
      </p:sp>
      <p:pic>
        <p:nvPicPr>
          <p:cNvPr id="534" name="Google Shape;534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4825" y="1283166"/>
            <a:ext cx="5815013" cy="464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9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40" name="Google Shape;540;p9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9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560" name="Google Shape;560;p9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9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64" name="Google Shape;564;p9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65" name="Google Shape;565;p9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584" name="Google Shape;584;p9"/>
          <p:cNvGrpSpPr/>
          <p:nvPr/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85" name="Google Shape;585;p9"/>
            <p:cNvSpPr/>
            <p:nvPr/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 rot="10800000">
              <a:off x="2514766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588" name="Google Shape;588;p9"/>
          <p:cNvSpPr txBox="1"/>
          <p:nvPr>
            <p:ph type="title"/>
          </p:nvPr>
        </p:nvSpPr>
        <p:spPr>
          <a:xfrm>
            <a:off x="895415" y="2075504"/>
            <a:ext cx="3654569" cy="20427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600"/>
              <a:buFont typeface="Calibri"/>
              <a:buNone/>
            </a:pPr>
            <a:r>
              <a:rPr lang="en-US" sz="4600"/>
              <a:t>Demographics</a:t>
            </a:r>
            <a:endParaRPr/>
          </a:p>
        </p:txBody>
      </p:sp>
      <p:sp>
        <p:nvSpPr>
          <p:cNvPr id="589" name="Google Shape;589;p9"/>
          <p:cNvSpPr/>
          <p:nvPr/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90" name="Google Shape;5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9989" y="729089"/>
            <a:ext cx="6582639" cy="6137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tlas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tlas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2022-04-03T21:20:53Z</dcterms:created>
  <dc:creator>Tara Bhardvaj</dc:creator>
</cp:coreProperties>
</file>